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 id="2147484577" r:id="rId6"/>
  </p:sldMasterIdLst>
  <p:notesMasterIdLst>
    <p:notesMasterId r:id="rId21"/>
  </p:notesMasterIdLst>
  <p:handoutMasterIdLst>
    <p:handoutMasterId r:id="rId22"/>
  </p:handoutMasterIdLst>
  <p:sldIdLst>
    <p:sldId id="1706" r:id="rId7"/>
    <p:sldId id="1605" r:id="rId8"/>
    <p:sldId id="4371" r:id="rId9"/>
    <p:sldId id="4378" r:id="rId10"/>
    <p:sldId id="1670" r:id="rId11"/>
    <p:sldId id="4373" r:id="rId12"/>
    <p:sldId id="4374" r:id="rId13"/>
    <p:sldId id="4375" r:id="rId14"/>
    <p:sldId id="4384" r:id="rId15"/>
    <p:sldId id="4376" r:id="rId16"/>
    <p:sldId id="4383"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8"/>
            <p14:sldId id="1670"/>
            <p14:sldId id="4373"/>
            <p14:sldId id="4374"/>
            <p14:sldId id="4375"/>
            <p14:sldId id="4384"/>
            <p14:sldId id="4376"/>
            <p14:sldId id="438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100" autoAdjust="0"/>
    <p:restoredTop sz="65714" autoAdjust="0"/>
  </p:normalViewPr>
  <p:slideViewPr>
    <p:cSldViewPr snapToGrid="0">
      <p:cViewPr varScale="1">
        <p:scale>
          <a:sx n="64" d="100"/>
          <a:sy n="64" d="100"/>
        </p:scale>
        <p:origin x="1656"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9/5/2020 12:13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9/5/2020 12:13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en-US" dirty="0"/>
          </a:p>
          <a:p>
            <a:r>
              <a:rPr lang="en-US" dirty="0"/>
              <a:t>In this module, you’ll learn how to secure a web API with Microsoft identity and how to call it from another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Use the </a:t>
            </a:r>
            <a:r>
              <a:rPr lang="en-US" b="0" dirty="0">
                <a:solidFill>
                  <a:srgbClr val="800000"/>
                </a:solidFill>
                <a:effectLst/>
                <a:latin typeface="Consolas" panose="020B0609020204030204" pitchFamily="49" charset="0"/>
              </a:rPr>
              <a:t>`</a:t>
            </a:r>
            <a:r>
              <a:rPr lang="en-US" b="0" dirty="0" err="1">
                <a:solidFill>
                  <a:srgbClr val="800000"/>
                </a:solidFill>
                <a:effectLst/>
                <a:latin typeface="Consolas" panose="020B0609020204030204" pitchFamily="49" charset="0"/>
              </a:rPr>
              <a:t>VerifyUserHasAnyAcceptedScope</a:t>
            </a:r>
            <a:r>
              <a:rPr lang="en-US" b="0" dirty="0">
                <a:solidFill>
                  <a:srgbClr val="800000"/>
                </a:solidFill>
                <a:effectLst/>
                <a:latin typeface="Consolas" panose="020B0609020204030204" pitchFamily="49" charset="0"/>
              </a:rPr>
              <a:t>()`</a:t>
            </a:r>
            <a:r>
              <a:rPr lang="en-US" b="0" dirty="0">
                <a:solidFill>
                  <a:srgbClr val="000000"/>
                </a:solidFill>
                <a:effectLst/>
                <a:latin typeface="Consolas" panose="020B0609020204030204" pitchFamily="49" charset="0"/>
              </a:rPr>
              <a:t> method within your controller's action methods to verify the current request includes the necessary permissions scopes. If it doesn't, it throws an error. Otherwise, it will continue and execute the desired result.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034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register an Azure AD application to use in securing a custom web API.</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9/5/2020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en-US" dirty="0"/>
          </a:p>
          <a:p>
            <a:r>
              <a:rPr lang="en-US" dirty="0"/>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p>
          <a:p>
            <a:endParaRPr lang="en-US" dirty="0"/>
          </a:p>
          <a:p>
            <a:r>
              <a:rPr lang="en-US" dirty="0"/>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p>
          <a:p>
            <a:endParaRPr lang="en-US" dirty="0"/>
          </a:p>
          <a:p>
            <a:r>
              <a:rPr lang="en-US" dirty="0"/>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securing an app with Microsoft identity, you need to think about who will access the app.</a:t>
            </a:r>
          </a:p>
          <a:p>
            <a:endParaRPr lang="en-US" dirty="0"/>
          </a:p>
          <a:p>
            <a:r>
              <a:rPr lang="en-US" dirty="0"/>
              <a:t>Will the users of your app be employees in your tenancy, partners in a business-to-business (B2B) scenario, customers in a business-to-customer (B2C) scenario?</a:t>
            </a:r>
          </a:p>
          <a:p>
            <a:endParaRPr lang="en-US" dirty="0"/>
          </a:p>
          <a:p>
            <a:r>
              <a:rPr lang="en-US" dirty="0"/>
              <a:t>Or is the primary use case one where you've created a web API, secured using Microsoft identity, that's primarily called by other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9/5/2020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p>
          <a:p>
            <a:endParaRPr lang="en-US" dirty="0"/>
          </a:p>
          <a:p>
            <a:r>
              <a:rPr lang="en-US" dirty="0"/>
              <a:t>The first option, **on behalf of**, is when a user authenticates and uses an application that will then make a request, *on behalf of the user*, to the secured web API.</a:t>
            </a:r>
          </a:p>
          <a:p>
            <a:endParaRPr lang="en-US" dirty="0"/>
          </a:p>
          <a:p>
            <a:r>
              <a:rPr lang="en-US" dirty="0"/>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p>
          <a:p>
            <a:endParaRPr lang="en-US" dirty="0"/>
          </a:p>
          <a:p>
            <a:r>
              <a:rPr lang="en-US" dirty="0"/>
              <a:t>But, before you can build applications that implement either the on behalf of or daemon scenarios, you must first create and secure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0101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a web API with Microsoft identity that can be called by other applications involves two main tasks:</a:t>
            </a:r>
          </a:p>
          <a:p>
            <a:endParaRPr lang="en-US" dirty="0"/>
          </a:p>
          <a:p>
            <a:r>
              <a:rPr lang="en-US" dirty="0"/>
              <a:t>- Register &amp; configure an Azure AD application</a:t>
            </a:r>
          </a:p>
          <a:p>
            <a:r>
              <a:rPr lang="en-US" dirty="0"/>
              <a:t>- Code the web API project, configured to support Microsoft 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892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register the app in Azure AD using the Azure AD admin center located at https://</a:t>
            </a:r>
            <a:r>
              <a:rPr lang="en-US" dirty="0" err="1"/>
              <a:t>aad.portal.azure.com</a:t>
            </a:r>
            <a:r>
              <a:rPr lang="en-US" dirty="0"/>
              <a:t>.</a:t>
            </a:r>
          </a:p>
          <a:p>
            <a:endParaRPr lang="en-US" dirty="0"/>
          </a:p>
          <a:p>
            <a:r>
              <a:rPr lang="en-US" sz="900" b="0" kern="1200" dirty="0">
                <a:solidFill>
                  <a:schemeClr val="tx1"/>
                </a:solidFill>
                <a:effectLst/>
                <a:latin typeface="Segoe UI Light" pitchFamily="34" charset="0"/>
                <a:ea typeface="+mn-ea"/>
                <a:cs typeface="+mn-cs"/>
              </a:rPr>
              <a:t>Once the app is registered, you can then define the delegated permissions, also called </a:t>
            </a:r>
            <a:r>
              <a:rPr lang="en-US" sz="900" b="0" i="1" kern="1200" dirty="0">
                <a:solidFill>
                  <a:schemeClr val="tx1"/>
                </a:solidFill>
                <a:effectLst/>
                <a:latin typeface="Segoe UI Light" pitchFamily="34" charset="0"/>
                <a:ea typeface="+mn-ea"/>
                <a:cs typeface="+mn-cs"/>
              </a:rPr>
              <a:t>*scopes*</a:t>
            </a:r>
            <a:r>
              <a:rPr lang="en-US" sz="900" b="0" kern="1200" dirty="0">
                <a:solidFill>
                  <a:schemeClr val="tx1"/>
                </a:solidFill>
                <a:effectLst/>
                <a:latin typeface="Segoe UI Light" pitchFamily="34" charset="0"/>
                <a:ea typeface="+mn-ea"/>
                <a:cs typeface="+mn-cs"/>
              </a:rPr>
              <a:t>, your API exposes.</a:t>
            </a:r>
          </a:p>
          <a:p>
            <a:endParaRPr lang="en-US" dirty="0"/>
          </a:p>
          <a:p>
            <a:r>
              <a:rPr lang="en-US" dirty="0"/>
              <a:t>You then will write the business logic within your web API to determine what is allowed or prohibited based on the scopes and user identity listed in the access token received in the HTTP request.</a:t>
            </a:r>
          </a:p>
          <a:p>
            <a:endParaRPr lang="en-US" dirty="0"/>
          </a:p>
          <a:p>
            <a:r>
              <a:rPr lang="en-US" dirty="0"/>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p>
          <a:p>
            <a:endParaRPr lang="en-US" dirty="0"/>
          </a:p>
          <a:p>
            <a:r>
              <a:rPr lang="en-US" dirty="0"/>
              <a:t>After registering the app in the Azure AD admin center, make a copy of the tenant ID and the client ID of the app. You'll need these values when you create configure the web API project.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3932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only returns blobs of text as the access tokens. Your API should always validate the access tokens and ensure they were provided by Microsoft identity. Access tokens are signed with a private key. You can verify their authenticity with the matching public key.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identity provides libraries and middleware, available for most platforms, to simplify this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Your custom API should also enforce permissions using the scopes included in the provided access tokens. Delegated permissions should never exceed what the signed-in user is allowed to do.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698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existing **</a:t>
            </a:r>
            <a:r>
              <a:rPr lang="en-US" dirty="0" err="1"/>
              <a:t>Startup.cs</a:t>
            </a:r>
            <a:r>
              <a:rPr lang="en-US" dirty="0"/>
              <a:t>** file to configure the authentication settings for the web API. Update the `</a:t>
            </a:r>
            <a:r>
              <a:rPr lang="en-US" dirty="0" err="1"/>
              <a:t>ConfigureServices</a:t>
            </a:r>
            <a:r>
              <a:rPr lang="en-US" dirty="0"/>
              <a:t>()` method in the `Startup` class in the root of the project to contain the following code.</a:t>
            </a:r>
          </a:p>
          <a:p>
            <a:endParaRPr lang="en-US" dirty="0"/>
          </a:p>
          <a:p>
            <a:r>
              <a:rPr lang="en-US" dirty="0"/>
              <a:t>This code uses the </a:t>
            </a:r>
            <a:r>
              <a:rPr lang="en-US" dirty="0" err="1"/>
              <a:t>Microsoft.Identity.Web</a:t>
            </a:r>
            <a:r>
              <a:rPr lang="en-US" dirty="0"/>
              <a:t> NuGet package to configure the web application to use Microsoft identity and the MSAL.NET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9/5/2020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82480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41813" y="1201648"/>
            <a:ext cx="11837321" cy="5501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95915" y="1968317"/>
            <a:ext cx="6810209" cy="1257314"/>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9425731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49"/>
            <a:ext cx="2745604" cy="565027"/>
          </a:xfrm>
          <a:solidFill>
            <a:schemeClr val="bg1">
              <a:alpha val="75000"/>
            </a:schemeClr>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955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1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8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94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5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76283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4087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924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78303" y="323546"/>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solidFill>
                  <a:schemeClr val="tx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98699810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245961" y="205158"/>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3931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72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685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4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98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343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94060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9/5/2020</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83435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7.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6611480"/>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Code a secure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523768"/>
          </a:xfrm>
        </p:spPr>
        <p:txBody>
          <a:bodyPr/>
          <a:lstStyle/>
          <a:p>
            <a:r>
              <a:rPr lang="en-US" dirty="0">
                <a:latin typeface="Courier New" panose="02070309020205020404" pitchFamily="49" charset="0"/>
                <a:cs typeface="Courier New" panose="02070309020205020404" pitchFamily="49" charset="0"/>
              </a:rPr>
              <a:t>public void </a:t>
            </a:r>
            <a:r>
              <a:rPr lang="en-US" dirty="0" err="1">
                <a:latin typeface="Courier New" panose="02070309020205020404" pitchFamily="49" charset="0"/>
                <a:cs typeface="Courier New" panose="02070309020205020404" pitchFamily="49" charset="0"/>
              </a:rPr>
              <a:t>ConfigureServices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IServiceCollection</a:t>
            </a:r>
            <a:r>
              <a:rPr lang="en-US" dirty="0">
                <a:latin typeface="Courier New" panose="02070309020205020404" pitchFamily="49" charset="0"/>
                <a:cs typeface="Courier New" panose="02070309020205020404" pitchFamily="49" charset="0"/>
              </a:rPr>
              <a:t> services)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services. </a:t>
            </a:r>
            <a:r>
              <a:rPr lang="en-US" dirty="0" err="1">
                <a:latin typeface="Courier New" panose="02070309020205020404" pitchFamily="49" charset="0"/>
                <a:cs typeface="Courier New" panose="02070309020205020404" pitchFamily="49" charset="0"/>
              </a:rPr>
              <a:t>AddMicrosoftIdentityWebApiAuthentication</a:t>
            </a:r>
            <a:r>
              <a:rPr lang="en-US" dirty="0">
                <a:latin typeface="Courier New" panose="02070309020205020404" pitchFamily="49" charset="0"/>
                <a:cs typeface="Courier New" panose="02070309020205020404" pitchFamily="49" charset="0"/>
              </a:rPr>
              <a:t>(Configuration);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services.AddControllers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services.AddSingleton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SampleData.Initialize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6707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Validate scope within controllers, prior to performing the request action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2168524"/>
            <a:ext cx="11533187" cy="2523768"/>
          </a:xfrm>
        </p:spPr>
        <p:txBody>
          <a:bodyPr/>
          <a:lstStyle/>
          <a:p>
            <a:r>
              <a:rPr lang="en-US" dirty="0">
                <a:latin typeface="Courier New" panose="02070309020205020404" pitchFamily="49" charset="0"/>
                <a:cs typeface="Courier New" panose="02070309020205020404" pitchFamily="49" charset="0"/>
              </a:rPr>
              <a:t>public List&lt;Product&gt; </a:t>
            </a:r>
            <a:r>
              <a:rPr lang="en-US" dirty="0" err="1">
                <a:latin typeface="Courier New" panose="02070309020205020404" pitchFamily="49" charset="0"/>
                <a:cs typeface="Courier New" panose="02070309020205020404" pitchFamily="49" charset="0"/>
              </a:rPr>
              <a:t>GetAllProducts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HttpContext.VerifyUserHasAnyAcceptedScope</a:t>
            </a:r>
            <a:r>
              <a:rPr lang="en-US" dirty="0">
                <a:latin typeface="Courier New" panose="02070309020205020404" pitchFamily="49" charset="0"/>
                <a:cs typeface="Courier New" panose="02070309020205020404" pitchFamily="49" charset="0"/>
              </a:rPr>
              <a:t>(new string[]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Product.Read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data.Products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81289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Plan for secure web APIs</a:t>
            </a:r>
          </a:p>
          <a:p>
            <a:pPr>
              <a:spcBef>
                <a:spcPts val="1200"/>
              </a:spcBef>
            </a:pPr>
            <a:endParaRPr lang="en-US" sz="2000" dirty="0"/>
          </a:p>
          <a:p>
            <a:pPr>
              <a:spcBef>
                <a:spcPts val="1200"/>
              </a:spcBef>
            </a:pPr>
            <a:r>
              <a:rPr lang="en-US" sz="2000" dirty="0"/>
              <a:t>Create Microsoft identity-secured web APIs</a:t>
            </a:r>
          </a:p>
          <a:p>
            <a:pPr>
              <a:spcBef>
                <a:spcPts val="1200"/>
              </a:spcBef>
            </a:pPr>
            <a:endParaRPr lang="en-US" sz="2000" dirty="0"/>
          </a:p>
          <a:p>
            <a:pPr>
              <a:spcBef>
                <a:spcPts val="1200"/>
              </a:spcBef>
            </a:pPr>
            <a:r>
              <a:rPr lang="en-US" sz="2000" dirty="0"/>
              <a:t>Register Azure AD apps</a:t>
            </a:r>
          </a:p>
          <a:p>
            <a:pPr>
              <a:spcBef>
                <a:spcPts val="1200"/>
              </a:spcBef>
            </a:pPr>
            <a:endParaRPr lang="en-US" sz="2000" dirty="0"/>
          </a:p>
          <a:p>
            <a:pPr>
              <a:spcBef>
                <a:spcPts val="1200"/>
              </a:spcBef>
            </a:pPr>
            <a:r>
              <a:rPr lang="en-US" sz="2000" dirty="0"/>
              <a:t>Developing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1046440"/>
          </a:xfrm>
        </p:spPr>
        <p:txBody>
          <a:bodyPr/>
          <a:lstStyle/>
          <a:p>
            <a:r>
              <a:rPr lang="en-US" dirty="0"/>
              <a:t>Secure custom web APIs to protect LOB systems from custom apps</a:t>
            </a:r>
          </a:p>
          <a:p>
            <a:endParaRPr lang="en-US" dirty="0"/>
          </a:p>
          <a:p>
            <a:endParaRPr lang="en-US" dirty="0"/>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408237" y="2653346"/>
            <a:ext cx="7620000" cy="3708400"/>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6D1B5-3DAA-D248-B827-5B0B77312EA2}"/>
              </a:ext>
            </a:extLst>
          </p:cNvPr>
          <p:cNvSpPr>
            <a:spLocks noGrp="1"/>
          </p:cNvSpPr>
          <p:nvPr>
            <p:ph type="title"/>
          </p:nvPr>
        </p:nvSpPr>
        <p:spPr/>
        <p:txBody>
          <a:bodyPr/>
          <a:lstStyle/>
          <a:p>
            <a:r>
              <a:rPr lang="en-US" dirty="0"/>
              <a:t>Plan for secure web APIs</a:t>
            </a:r>
          </a:p>
        </p:txBody>
      </p:sp>
    </p:spTree>
    <p:extLst>
      <p:ext uri="{BB962C8B-B14F-4D97-AF65-F5344CB8AC3E}">
        <p14:creationId xmlns:p14="http://schemas.microsoft.com/office/powerpoint/2010/main" val="2354710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will use your app?</a:t>
            </a:r>
          </a:p>
        </p:txBody>
      </p:sp>
      <p:sp>
        <p:nvSpPr>
          <p:cNvPr id="6" name="Text Placeholder 5"/>
          <p:cNvSpPr>
            <a:spLocks noGrp="1"/>
          </p:cNvSpPr>
          <p:nvPr>
            <p:ph type="body" sz="quarter" idx="10"/>
          </p:nvPr>
        </p:nvSpPr>
        <p:spPr>
          <a:xfrm>
            <a:off x="465138" y="1919804"/>
            <a:ext cx="11533187" cy="3736407"/>
          </a:xfrm>
        </p:spPr>
        <p:txBody>
          <a:bodyPr/>
          <a:lstStyle/>
          <a:p>
            <a:r>
              <a:rPr lang="en-US" b="1" dirty="0"/>
              <a:t>Humans</a:t>
            </a:r>
          </a:p>
          <a:p>
            <a:r>
              <a:rPr lang="en-US" dirty="0"/>
              <a:t>Employees in your org (LOB)</a:t>
            </a:r>
          </a:p>
          <a:p>
            <a:r>
              <a:rPr lang="en-US" dirty="0"/>
              <a:t>Employees from orgs that pay for your app (SaaS)</a:t>
            </a:r>
          </a:p>
          <a:p>
            <a:r>
              <a:rPr lang="en-US" dirty="0"/>
              <a:t>Partners (B2B)</a:t>
            </a:r>
          </a:p>
          <a:p>
            <a:r>
              <a:rPr lang="en-US" dirty="0"/>
              <a:t>Consumers (B2C)</a:t>
            </a:r>
          </a:p>
          <a:p>
            <a:pPr lvl="1"/>
            <a:endParaRPr lang="en-US" dirty="0"/>
          </a:p>
          <a:p>
            <a:r>
              <a:rPr lang="en-US" b="1" dirty="0"/>
              <a:t>Terminators (Applications/Services):</a:t>
            </a:r>
          </a:p>
          <a:p>
            <a:r>
              <a:rPr lang="en-US" dirty="0"/>
              <a:t>On behalf of a user</a:t>
            </a:r>
          </a:p>
          <a:p>
            <a:r>
              <a:rPr lang="en-US" dirty="0"/>
              <a:t>By themselves</a:t>
            </a:r>
          </a:p>
          <a:p>
            <a:endParaRPr lang="en-US" dirty="0"/>
          </a:p>
        </p:txBody>
      </p:sp>
      <p:pic>
        <p:nvPicPr>
          <p:cNvPr id="14" name="Picture 13">
            <a:extLst>
              <a:ext uri="{FF2B5EF4-FFF2-40B4-BE49-F238E27FC236}">
                <a16:creationId xmlns:a16="http://schemas.microsoft.com/office/drawing/2014/main" id="{4E897661-FF24-4A84-9360-780D3913A0CB}"/>
              </a:ext>
            </a:extLst>
          </p:cNvPr>
          <p:cNvPicPr>
            <a:picLocks noChangeAspect="1"/>
          </p:cNvPicPr>
          <p:nvPr/>
        </p:nvPicPr>
        <p:blipFill>
          <a:blip r:embed="rId3"/>
          <a:stretch>
            <a:fillRect/>
          </a:stretch>
        </p:blipFill>
        <p:spPr>
          <a:xfrm>
            <a:off x="7600626" y="1473051"/>
            <a:ext cx="4746493" cy="5314234"/>
          </a:xfrm>
          <a:prstGeom prst="rect">
            <a:avLst/>
          </a:prstGeom>
        </p:spPr>
      </p:pic>
      <p:pic>
        <p:nvPicPr>
          <p:cNvPr id="2" name="Picture 1">
            <a:extLst>
              <a:ext uri="{FF2B5EF4-FFF2-40B4-BE49-F238E27FC236}">
                <a16:creationId xmlns:a16="http://schemas.microsoft.com/office/drawing/2014/main" id="{8D519A08-AEE8-48F9-BE44-E3EA6ED9FF2B}"/>
              </a:ext>
            </a:extLst>
          </p:cNvPr>
          <p:cNvPicPr>
            <a:picLocks noChangeAspect="1"/>
          </p:cNvPicPr>
          <p:nvPr/>
        </p:nvPicPr>
        <p:blipFill>
          <a:blip r:embed="rId4"/>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Lst>
          </p:cNvPr>
          <p:cNvPicPr>
            <a:picLocks noChangeAspect="1"/>
          </p:cNvPicPr>
          <p:nvPr/>
        </p:nvPicPr>
        <p:blipFill>
          <a:blip r:embed="rId4"/>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Lst>
          </p:cNvPr>
          <p:cNvPicPr>
            <a:picLocks noChangeAspect="1"/>
          </p:cNvPicPr>
          <p:nvPr/>
        </p:nvPicPr>
        <p:blipFill>
          <a:blip r:embed="rId4"/>
          <a:stretch>
            <a:fillRect/>
          </a:stretch>
        </p:blipFill>
        <p:spPr>
          <a:xfrm>
            <a:off x="7622323" y="1473051"/>
            <a:ext cx="406071" cy="460214"/>
          </a:xfrm>
          <a:prstGeom prst="rect">
            <a:avLst/>
          </a:prstGeom>
        </p:spPr>
      </p:pic>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390399" y="5900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742674" y="437644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pic>
        <p:nvPicPr>
          <p:cNvPr id="26" name="Picture 25">
            <a:extLst>
              <a:ext uri="{FF2B5EF4-FFF2-40B4-BE49-F238E27FC236}">
                <a16:creationId xmlns:a16="http://schemas.microsoft.com/office/drawing/2014/main" id="{B19D1F5A-24EC-4E2C-AF9F-9930D1347C7B}"/>
              </a:ext>
            </a:extLst>
          </p:cNvPr>
          <p:cNvPicPr>
            <a:picLocks noChangeAspect="1"/>
          </p:cNvPicPr>
          <p:nvPr/>
        </p:nvPicPr>
        <p:blipFill>
          <a:blip r:embed="rId4"/>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Lst>
          </p:cNvPr>
          <p:cNvPicPr>
            <a:picLocks noChangeAspect="1"/>
          </p:cNvPicPr>
          <p:nvPr/>
        </p:nvPicPr>
        <p:blipFill>
          <a:blip r:embed="rId4"/>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Lst>
          </p:cNvPr>
          <p:cNvPicPr>
            <a:picLocks noChangeAspect="1"/>
          </p:cNvPicPr>
          <p:nvPr/>
        </p:nvPicPr>
        <p:blipFill>
          <a:blip r:embed="rId4"/>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76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web APIs with applications (terminators)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154436"/>
          </a:xfrm>
        </p:spPr>
        <p:txBody>
          <a:bodyPr/>
          <a:lstStyle/>
          <a:p>
            <a:r>
              <a:rPr lang="en-US" dirty="0"/>
              <a:t>Applications or services that communicate with custom web APIs secured using Microsoft identity</a:t>
            </a:r>
          </a:p>
          <a:p>
            <a:endParaRPr lang="en-US" dirty="0"/>
          </a:p>
          <a:p>
            <a:r>
              <a:rPr lang="en-US" dirty="0"/>
              <a:t>Types of terminators:</a:t>
            </a:r>
          </a:p>
          <a:p>
            <a:endParaRPr lang="en-US" dirty="0"/>
          </a:p>
          <a:p>
            <a:pPr marL="342900" indent="-342900">
              <a:buFont typeface="Arial" panose="020B0604020202020204" pitchFamily="34" charset="0"/>
              <a:buChar char="•"/>
            </a:pPr>
            <a:r>
              <a:rPr lang="en-US" dirty="0"/>
              <a:t>Acts on behalf of the user when calling a secured API</a:t>
            </a:r>
          </a:p>
          <a:p>
            <a:pPr marL="342900" indent="-342900">
              <a:buFont typeface="Arial" panose="020B0604020202020204" pitchFamily="34" charset="0"/>
              <a:buChar char="•"/>
            </a:pPr>
            <a:r>
              <a:rPr lang="en-US" dirty="0"/>
              <a:t>Acts as a service or daemon without user interaction</a:t>
            </a:r>
          </a:p>
        </p:txBody>
      </p:sp>
    </p:spTree>
    <p:extLst>
      <p:ext uri="{BB962C8B-B14F-4D97-AF65-F5344CB8AC3E}">
        <p14:creationId xmlns:p14="http://schemas.microsoft.com/office/powerpoint/2010/main" val="2163106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p:txBody>
          <a:bodyPr/>
          <a:lstStyle/>
          <a:p>
            <a:r>
              <a:rPr lang="en-US" dirty="0"/>
              <a:t>Register &amp; configure an Azure AD application</a:t>
            </a:r>
          </a:p>
          <a:p>
            <a:endParaRPr lang="en-US" dirty="0"/>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386263" y="5026024"/>
            <a:ext cx="3690937" cy="213776"/>
          </a:xfrm>
        </p:spPr>
        <p:txBody>
          <a:bodyPr/>
          <a:lstStyle/>
          <a:p>
            <a:r>
              <a:rPr lang="en-US" dirty="0"/>
              <a:t>Create a new web API project</a:t>
            </a: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307388" y="5026024"/>
            <a:ext cx="3690937" cy="790858"/>
          </a:xfrm>
        </p:spPr>
        <p:txBody>
          <a:bodyPr/>
          <a:lstStyle/>
          <a:p>
            <a:r>
              <a:rPr lang="en-US" dirty="0"/>
              <a:t>Code the web API project, configured to support Microsoft identity</a:t>
            </a:r>
          </a:p>
          <a:p>
            <a:endParaRPr lang="en-US" dirty="0"/>
          </a:p>
        </p:txBody>
      </p:sp>
      <p:pic>
        <p:nvPicPr>
          <p:cNvPr id="25" name="Content Placeholder 24">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3"/>
          <a:stretch>
            <a:fillRect/>
          </a:stretch>
        </p:blipFill>
        <p:spPr>
          <a:xfrm>
            <a:off x="4452684" y="2653216"/>
            <a:ext cx="3575557" cy="1146754"/>
          </a:xfrm>
        </p:spPr>
      </p:pic>
      <p:pic>
        <p:nvPicPr>
          <p:cNvPr id="29" name="Content Placeholder 28">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4"/>
          <a:stretch>
            <a:fillRect/>
          </a:stretch>
        </p:blipFill>
        <p:spPr>
          <a:xfrm>
            <a:off x="8777288" y="2194322"/>
            <a:ext cx="2752725" cy="2064543"/>
          </a:xfrm>
        </p:spPr>
      </p:pic>
      <p:pic>
        <p:nvPicPr>
          <p:cNvPr id="8" name="Content Placeholder 7" descr="A screenshot of a social media post&#10;&#10;Description automatically generated">
            <a:extLst>
              <a:ext uri="{FF2B5EF4-FFF2-40B4-BE49-F238E27FC236}">
                <a16:creationId xmlns:a16="http://schemas.microsoft.com/office/drawing/2014/main" id="{A140A993-E73B-414D-BF22-037B9CAE49E7}"/>
              </a:ext>
            </a:extLst>
          </p:cNvPr>
          <p:cNvPicPr>
            <a:picLocks noGrp="1" noChangeAspect="1"/>
          </p:cNvPicPr>
          <p:nvPr>
            <p:ph sz="quarter" idx="17"/>
          </p:nvPr>
        </p:nvPicPr>
        <p:blipFill>
          <a:blip r:embed="rId5"/>
          <a:stretch>
            <a:fillRect/>
          </a:stretch>
        </p:blipFill>
        <p:spPr>
          <a:xfrm>
            <a:off x="768559" y="2358370"/>
            <a:ext cx="3143874" cy="1743504"/>
          </a:xfrm>
        </p:spPr>
      </p:pic>
    </p:spTree>
    <p:extLst>
      <p:ext uri="{BB962C8B-B14F-4D97-AF65-F5344CB8AC3E}">
        <p14:creationId xmlns:p14="http://schemas.microsoft.com/office/powerpoint/2010/main" val="3512023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Register an Azure AD application</a:t>
            </a: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465138" y="5026024"/>
            <a:ext cx="3690937" cy="213776"/>
          </a:xfrm>
        </p:spPr>
        <p:txBody>
          <a:bodyPr/>
          <a:lstStyle/>
          <a:p>
            <a:r>
              <a:rPr lang="en-US" dirty="0"/>
              <a:t>Register a new Azure AD app</a:t>
            </a: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386263" y="5026024"/>
            <a:ext cx="3690937" cy="444609"/>
          </a:xfrm>
        </p:spPr>
        <p:txBody>
          <a:bodyPr/>
          <a:lstStyle/>
          <a:p>
            <a:r>
              <a:rPr lang="en-US" dirty="0"/>
              <a:t>Define any custom permissions (scopes) the web API will utilize</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07388" y="5026024"/>
            <a:ext cx="3690937" cy="444609"/>
          </a:xfrm>
        </p:spPr>
        <p:txBody>
          <a:bodyPr/>
          <a:lstStyle/>
          <a:p>
            <a:r>
              <a:rPr lang="en-US" dirty="0"/>
              <a:t>Copy the Tenant ID &amp; Client ID </a:t>
            </a:r>
            <a:br>
              <a:rPr lang="en-US" dirty="0"/>
            </a:br>
            <a:r>
              <a:rPr lang="en-US" dirty="0"/>
              <a:t>of the new app</a:t>
            </a:r>
          </a:p>
        </p:txBody>
      </p:sp>
      <p:pic>
        <p:nvPicPr>
          <p:cNvPr id="9" name="Content Placeholder 8" descr="A screenshot of a social media post&#10;&#10;Description automatically generated">
            <a:extLst>
              <a:ext uri="{FF2B5EF4-FFF2-40B4-BE49-F238E27FC236}">
                <a16:creationId xmlns:a16="http://schemas.microsoft.com/office/drawing/2014/main" id="{A5DA6F5E-95D5-45C3-B7AC-9F31EEC7887A}"/>
              </a:ext>
            </a:extLst>
          </p:cNvPr>
          <p:cNvPicPr>
            <a:picLocks noGrp="1" noChangeAspect="1"/>
          </p:cNvPicPr>
          <p:nvPr>
            <p:ph sz="quarter" idx="17"/>
          </p:nvPr>
        </p:nvPicPr>
        <p:blipFill>
          <a:blip r:embed="rId3"/>
          <a:stretch>
            <a:fillRect/>
          </a:stretch>
        </p:blipFill>
        <p:spPr>
          <a:xfrm>
            <a:off x="857094" y="2478292"/>
            <a:ext cx="3055801" cy="1694662"/>
          </a:xfrm>
        </p:spPr>
      </p:pic>
      <p:pic>
        <p:nvPicPr>
          <p:cNvPr id="16" name="Content Placeholder 15" descr="A screenshot of a cell phone&#10;&#10;Description automatically generated">
            <a:extLst>
              <a:ext uri="{FF2B5EF4-FFF2-40B4-BE49-F238E27FC236}">
                <a16:creationId xmlns:a16="http://schemas.microsoft.com/office/drawing/2014/main" id="{18340DEC-3F1D-4E46-82B9-183421B02124}"/>
              </a:ext>
            </a:extLst>
          </p:cNvPr>
          <p:cNvPicPr>
            <a:picLocks noGrp="1" noChangeAspect="1"/>
          </p:cNvPicPr>
          <p:nvPr>
            <p:ph sz="quarter" idx="19"/>
          </p:nvPr>
        </p:nvPicPr>
        <p:blipFill>
          <a:blip r:embed="rId4"/>
          <a:stretch>
            <a:fillRect/>
          </a:stretch>
        </p:blipFill>
        <p:spPr>
          <a:xfrm>
            <a:off x="8548980" y="2778148"/>
            <a:ext cx="3343307" cy="1089314"/>
          </a:xfrm>
        </p:spPr>
      </p:pic>
      <p:pic>
        <p:nvPicPr>
          <p:cNvPr id="20" name="Content Placeholder 19" descr="A screenshot of a cell phone&#10;&#10;Description automatically generated">
            <a:extLst>
              <a:ext uri="{FF2B5EF4-FFF2-40B4-BE49-F238E27FC236}">
                <a16:creationId xmlns:a16="http://schemas.microsoft.com/office/drawing/2014/main" id="{8C21A2A6-1AF4-4F1F-8377-191B41BF042F}"/>
              </a:ext>
            </a:extLst>
          </p:cNvPr>
          <p:cNvPicPr>
            <a:picLocks noGrp="1" noChangeAspect="1"/>
          </p:cNvPicPr>
          <p:nvPr>
            <p:ph sz="quarter" idx="18"/>
          </p:nvPr>
        </p:nvPicPr>
        <p:blipFill>
          <a:blip r:embed="rId5"/>
          <a:stretch>
            <a:fillRect/>
          </a:stretch>
        </p:blipFill>
        <p:spPr>
          <a:xfrm>
            <a:off x="4690336" y="2570573"/>
            <a:ext cx="3055801" cy="1853378"/>
          </a:xfrm>
        </p:spPr>
      </p:pic>
    </p:spTree>
    <p:extLst>
      <p:ext uri="{BB962C8B-B14F-4D97-AF65-F5344CB8AC3E}">
        <p14:creationId xmlns:p14="http://schemas.microsoft.com/office/powerpoint/2010/main" val="3352457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41254D-5629-5847-A9AE-F8F1A2CF1A90}"/>
              </a:ext>
            </a:extLst>
          </p:cNvPr>
          <p:cNvSpPr>
            <a:spLocks noGrp="1"/>
          </p:cNvSpPr>
          <p:nvPr>
            <p:ph type="title"/>
          </p:nvPr>
        </p:nvSpPr>
        <p:spPr/>
        <p:txBody>
          <a:bodyPr/>
          <a:lstStyle/>
          <a:p>
            <a:r>
              <a:rPr lang="en-US" dirty="0"/>
              <a:t>Protecting an API with Azure AD</a:t>
            </a:r>
          </a:p>
        </p:txBody>
      </p:sp>
      <p:sp>
        <p:nvSpPr>
          <p:cNvPr id="10" name="Text Placeholder 9">
            <a:extLst>
              <a:ext uri="{FF2B5EF4-FFF2-40B4-BE49-F238E27FC236}">
                <a16:creationId xmlns:a16="http://schemas.microsoft.com/office/drawing/2014/main" id="{3D7C2BF6-F17E-4344-9E5F-F2FF85ED4492}"/>
              </a:ext>
            </a:extLst>
          </p:cNvPr>
          <p:cNvSpPr>
            <a:spLocks noGrp="1"/>
          </p:cNvSpPr>
          <p:nvPr>
            <p:ph type="body" sz="quarter" idx="10"/>
          </p:nvPr>
        </p:nvSpPr>
        <p:spPr>
          <a:xfrm>
            <a:off x="465138" y="1919804"/>
            <a:ext cx="11533187" cy="1785104"/>
          </a:xfrm>
        </p:spPr>
        <p:txBody>
          <a:bodyPr/>
          <a:lstStyle/>
          <a:p>
            <a:r>
              <a:rPr lang="en-US" dirty="0"/>
              <a:t>Validate received access tokens in your API</a:t>
            </a:r>
          </a:p>
          <a:p>
            <a:pPr marL="342900" indent="-342900">
              <a:buFont typeface="Arial" panose="020B0604020202020204" pitchFamily="34" charset="0"/>
              <a:buChar char="•"/>
            </a:pPr>
            <a:r>
              <a:rPr lang="en-US" dirty="0"/>
              <a:t>Use existing libraries and middleware (available for most platforms)</a:t>
            </a:r>
          </a:p>
          <a:p>
            <a:pPr marL="342900" indent="-342900">
              <a:buFont typeface="Arial" panose="020B0604020202020204" pitchFamily="34" charset="0"/>
              <a:buChar char="•"/>
            </a:pPr>
            <a:endParaRPr lang="en-US" dirty="0"/>
          </a:p>
          <a:p>
            <a:r>
              <a:rPr lang="en-US" dirty="0"/>
              <a:t>Apply &amp; enforce permissions!</a:t>
            </a:r>
          </a:p>
          <a:p>
            <a:pPr marL="342900" indent="-342900">
              <a:buFont typeface="Arial" panose="020B0604020202020204" pitchFamily="34" charset="0"/>
              <a:buChar char="•"/>
            </a:pPr>
            <a:r>
              <a:rPr lang="en-US" dirty="0"/>
              <a:t>Delegated permissions must not exceed what the signed-in user is allowed to do</a:t>
            </a:r>
          </a:p>
        </p:txBody>
      </p:sp>
    </p:spTree>
    <p:extLst>
      <p:ext uri="{BB962C8B-B14F-4D97-AF65-F5344CB8AC3E}">
        <p14:creationId xmlns:p14="http://schemas.microsoft.com/office/powerpoint/2010/main" val="31237209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1714</Words>
  <Application>Microsoft Office PowerPoint</Application>
  <PresentationFormat>Custom</PresentationFormat>
  <Paragraphs>142</Paragraphs>
  <Slides>14</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5-50203_Microsoft_Ignite_Template</vt:lpstr>
      <vt:lpstr>Secure custom APIs with Microsoft Identity</vt:lpstr>
      <vt:lpstr>Overview</vt:lpstr>
      <vt:lpstr>Securing web APIs with Microsoft identity</vt:lpstr>
      <vt:lpstr>Plan for secure web APIs</vt:lpstr>
      <vt:lpstr>Who will use your app?</vt:lpstr>
      <vt:lpstr>Access web APIs with applications (terminators)</vt:lpstr>
      <vt:lpstr>Create Microsoft identity-secured web APIs</vt:lpstr>
      <vt:lpstr>Register an Azure AD application</vt:lpstr>
      <vt:lpstr>Protecting an API with Azure AD</vt:lpstr>
      <vt:lpstr>Code a secure web API</vt:lpstr>
      <vt:lpstr>Validate scope within controllers, prior to performing the request action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2020-09-05T21:08:42Z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